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66" r:id="rId5"/>
    <p:sldId id="260" r:id="rId6"/>
    <p:sldId id="261" r:id="rId7"/>
    <p:sldId id="268" r:id="rId8"/>
    <p:sldId id="269" r:id="rId9"/>
    <p:sldId id="263" r:id="rId10"/>
    <p:sldId id="270" r:id="rId11"/>
    <p:sldId id="267" r:id="rId12"/>
    <p:sldId id="272" r:id="rId13"/>
    <p:sldId id="271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5" r:id="rId23"/>
    <p:sldId id="283" r:id="rId24"/>
    <p:sldId id="281" r:id="rId25"/>
    <p:sldId id="282" r:id="rId26"/>
    <p:sldId id="28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5" y="-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96AB8-B915-44A8-837E-200360B06078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F753D-F753-43C1-AF5D-6FA2A8ED2C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64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For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next</a:t>
            </a:r>
            <a:r>
              <a:rPr lang="id-ID" dirty="0"/>
              <a:t> </a:t>
            </a:r>
            <a:r>
              <a:rPr lang="id-ID" dirty="0" err="1"/>
              <a:t>Few</a:t>
            </a:r>
            <a:r>
              <a:rPr lang="id-ID" dirty="0"/>
              <a:t> </a:t>
            </a:r>
            <a:r>
              <a:rPr lang="id-ID" dirty="0" err="1"/>
              <a:t>minutes</a:t>
            </a:r>
            <a:r>
              <a:rPr lang="id-ID" dirty="0"/>
              <a:t> ....</a:t>
            </a:r>
            <a:br>
              <a:rPr lang="id-ID" dirty="0"/>
            </a:br>
            <a:r>
              <a:rPr lang="id-ID" dirty="0"/>
              <a:t>By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end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this</a:t>
            </a:r>
            <a:r>
              <a:rPr lang="id-ID" dirty="0"/>
              <a:t> </a:t>
            </a:r>
            <a:r>
              <a:rPr lang="id-ID" dirty="0" err="1"/>
              <a:t>presentation</a:t>
            </a:r>
            <a:r>
              <a:rPr lang="id-ID" dirty="0"/>
              <a:t>, </a:t>
            </a:r>
            <a:r>
              <a:rPr lang="id-ID" dirty="0" err="1"/>
              <a:t>you’ll</a:t>
            </a:r>
            <a:r>
              <a:rPr lang="id-ID" dirty="0"/>
              <a:t> </a:t>
            </a:r>
            <a:r>
              <a:rPr lang="id-ID" dirty="0" err="1"/>
              <a:t>get</a:t>
            </a:r>
            <a:r>
              <a:rPr lang="id-ID" dirty="0"/>
              <a:t> a bit </a:t>
            </a:r>
            <a:r>
              <a:rPr lang="id-ID" dirty="0" err="1"/>
              <a:t>more</a:t>
            </a:r>
            <a:r>
              <a:rPr lang="id-ID" dirty="0"/>
              <a:t> </a:t>
            </a:r>
            <a:r>
              <a:rPr lang="id-ID" dirty="0" err="1"/>
              <a:t>understanding</a:t>
            </a:r>
            <a:r>
              <a:rPr lang="id-ID" dirty="0"/>
              <a:t>...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13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 a </a:t>
            </a:r>
            <a:r>
              <a:rPr lang="id-ID" dirty="0" err="1"/>
              <a:t>contiunuous</a:t>
            </a:r>
            <a:r>
              <a:rPr lang="id-ID" dirty="0"/>
              <a:t> </a:t>
            </a:r>
            <a:r>
              <a:rPr lang="id-ID" dirty="0" err="1"/>
              <a:t>wave</a:t>
            </a:r>
            <a:r>
              <a:rPr lang="id-ID" dirty="0"/>
              <a:t> radar</a:t>
            </a:r>
          </a:p>
          <a:p>
            <a:r>
              <a:rPr lang="id-ID" dirty="0" err="1"/>
              <a:t>But</a:t>
            </a:r>
            <a:r>
              <a:rPr lang="id-ID" dirty="0"/>
              <a:t> </a:t>
            </a:r>
            <a:r>
              <a:rPr lang="id-ID" dirty="0" err="1"/>
              <a:t>we</a:t>
            </a:r>
            <a:r>
              <a:rPr lang="id-ID" dirty="0"/>
              <a:t> </a:t>
            </a:r>
            <a:r>
              <a:rPr lang="id-ID" dirty="0" err="1"/>
              <a:t>can’t</a:t>
            </a:r>
            <a:r>
              <a:rPr lang="id-ID" dirty="0"/>
              <a:t> mark </a:t>
            </a:r>
            <a:r>
              <a:rPr lang="id-ID" dirty="0" err="1"/>
              <a:t>the</a:t>
            </a:r>
            <a:r>
              <a:rPr lang="id-ID" dirty="0"/>
              <a:t> start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00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Frequency</a:t>
            </a:r>
            <a:r>
              <a:rPr lang="id-ID" dirty="0"/>
              <a:t> </a:t>
            </a:r>
            <a:r>
              <a:rPr lang="id-ID" dirty="0" err="1"/>
              <a:t>Modulation</a:t>
            </a:r>
            <a:r>
              <a:rPr lang="id-ID" dirty="0"/>
              <a:t>...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7184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This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how</a:t>
            </a:r>
            <a:r>
              <a:rPr lang="id-ID" dirty="0"/>
              <a:t> </a:t>
            </a:r>
            <a:r>
              <a:rPr lang="id-ID" dirty="0" err="1"/>
              <a:t>we</a:t>
            </a:r>
            <a:r>
              <a:rPr lang="id-ID" dirty="0"/>
              <a:t>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analyze</a:t>
            </a:r>
            <a:r>
              <a:rPr lang="id-ID" dirty="0"/>
              <a:t> </a:t>
            </a:r>
            <a:r>
              <a:rPr lang="id-ID" dirty="0" err="1"/>
              <a:t>it</a:t>
            </a:r>
            <a:endParaRPr lang="id-ID" dirty="0"/>
          </a:p>
          <a:p>
            <a:r>
              <a:rPr lang="id-ID" dirty="0" err="1"/>
              <a:t>multiply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56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types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8417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Combination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GR </a:t>
            </a:r>
            <a:r>
              <a:rPr lang="id-ID" dirty="0" err="1"/>
              <a:t>and</a:t>
            </a:r>
            <a:r>
              <a:rPr lang="id-ID" dirty="0"/>
              <a:t> USRP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19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USRP </a:t>
            </a:r>
            <a:r>
              <a:rPr lang="id-ID" dirty="0" err="1"/>
              <a:t>stand</a:t>
            </a:r>
            <a:r>
              <a:rPr lang="id-ID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274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Specification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93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322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Nyquist</a:t>
            </a:r>
            <a:r>
              <a:rPr lang="id-ID" dirty="0"/>
              <a:t> – Shannon Sampling </a:t>
            </a:r>
            <a:r>
              <a:rPr lang="id-ID" dirty="0" err="1"/>
              <a:t>Theorem</a:t>
            </a:r>
            <a:endParaRPr lang="id-ID" dirty="0"/>
          </a:p>
          <a:p>
            <a:r>
              <a:rPr lang="id-ID" dirty="0" err="1"/>
              <a:t>Sample</a:t>
            </a:r>
            <a:r>
              <a:rPr lang="id-ID" dirty="0"/>
              <a:t> </a:t>
            </a:r>
            <a:r>
              <a:rPr lang="id-ID" dirty="0" err="1"/>
              <a:t>rate</a:t>
            </a:r>
            <a:r>
              <a:rPr lang="id-ID" dirty="0"/>
              <a:t> </a:t>
            </a:r>
            <a:r>
              <a:rPr lang="id-ID" dirty="0" err="1"/>
              <a:t>need</a:t>
            </a:r>
            <a:r>
              <a:rPr lang="id-ID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898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Nyquist</a:t>
            </a:r>
            <a:r>
              <a:rPr lang="id-ID" dirty="0"/>
              <a:t> – Shannon Sampling </a:t>
            </a:r>
            <a:r>
              <a:rPr lang="id-ID" dirty="0" err="1"/>
              <a:t>Theorem</a:t>
            </a:r>
            <a:endParaRPr lang="id-ID" dirty="0"/>
          </a:p>
          <a:p>
            <a:r>
              <a:rPr lang="id-ID" dirty="0" err="1"/>
              <a:t>Sample</a:t>
            </a:r>
            <a:r>
              <a:rPr lang="id-ID" dirty="0"/>
              <a:t> </a:t>
            </a:r>
            <a:r>
              <a:rPr lang="id-ID" dirty="0" err="1"/>
              <a:t>rate</a:t>
            </a:r>
            <a:r>
              <a:rPr lang="id-ID" dirty="0"/>
              <a:t> </a:t>
            </a:r>
            <a:r>
              <a:rPr lang="id-ID" dirty="0" err="1"/>
              <a:t>need</a:t>
            </a:r>
            <a:r>
              <a:rPr lang="id-ID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8310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We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divide</a:t>
            </a:r>
            <a:r>
              <a:rPr lang="id-ID" dirty="0"/>
              <a:t> </a:t>
            </a:r>
            <a:r>
              <a:rPr lang="id-ID" dirty="0" err="1"/>
              <a:t>this</a:t>
            </a:r>
            <a:r>
              <a:rPr lang="id-ID" dirty="0"/>
              <a:t> </a:t>
            </a:r>
            <a:r>
              <a:rPr lang="id-ID" dirty="0" err="1"/>
              <a:t>presentation</a:t>
            </a:r>
            <a:r>
              <a:rPr lang="id-ID" dirty="0"/>
              <a:t> </a:t>
            </a:r>
            <a:r>
              <a:rPr lang="id-ID" dirty="0" err="1"/>
              <a:t>into</a:t>
            </a:r>
            <a:r>
              <a:rPr lang="id-ID" dirty="0"/>
              <a:t> 3 Main </a:t>
            </a:r>
            <a:r>
              <a:rPr lang="id-ID" dirty="0" err="1"/>
              <a:t>Section</a:t>
            </a:r>
            <a:br>
              <a:rPr lang="id-ID" dirty="0"/>
            </a:br>
            <a:r>
              <a:rPr lang="id-ID" dirty="0" err="1"/>
              <a:t>Introduction</a:t>
            </a:r>
            <a:r>
              <a:rPr lang="id-ID" dirty="0"/>
              <a:t> </a:t>
            </a:r>
            <a:r>
              <a:rPr lang="id-ID" dirty="0" err="1"/>
              <a:t>will</a:t>
            </a:r>
            <a:r>
              <a:rPr lang="id-ID" dirty="0"/>
              <a:t> talk </a:t>
            </a:r>
            <a:r>
              <a:rPr lang="id-ID" dirty="0" err="1"/>
              <a:t>about</a:t>
            </a:r>
            <a:r>
              <a:rPr lang="id-ID" dirty="0"/>
              <a:t> </a:t>
            </a:r>
            <a:r>
              <a:rPr lang="id-ID" dirty="0" err="1"/>
              <a:t>what</a:t>
            </a:r>
            <a:r>
              <a:rPr lang="id-ID" dirty="0"/>
              <a:t> ...</a:t>
            </a:r>
          </a:p>
          <a:p>
            <a:r>
              <a:rPr lang="id-ID" dirty="0" err="1"/>
              <a:t>Literature</a:t>
            </a:r>
            <a:r>
              <a:rPr lang="id-ID" dirty="0"/>
              <a:t> </a:t>
            </a:r>
            <a:r>
              <a:rPr lang="id-ID" dirty="0" err="1"/>
              <a:t>Review</a:t>
            </a:r>
            <a:r>
              <a:rPr lang="id-ID" dirty="0"/>
              <a:t> </a:t>
            </a:r>
            <a:r>
              <a:rPr lang="id-ID" dirty="0" err="1"/>
              <a:t>where</a:t>
            </a:r>
            <a:r>
              <a:rPr lang="id-ID" dirty="0"/>
              <a:t> </a:t>
            </a:r>
            <a:r>
              <a:rPr lang="id-ID" dirty="0" err="1"/>
              <a:t>we</a:t>
            </a:r>
            <a:r>
              <a:rPr lang="id-ID" dirty="0"/>
              <a:t>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go</a:t>
            </a:r>
            <a:r>
              <a:rPr lang="id-ID" dirty="0"/>
              <a:t> </a:t>
            </a:r>
            <a:r>
              <a:rPr lang="id-ID" dirty="0" err="1"/>
              <a:t>into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topic</a:t>
            </a:r>
            <a:r>
              <a:rPr lang="id-ID" dirty="0"/>
              <a:t> in a bit </a:t>
            </a:r>
            <a:r>
              <a:rPr lang="id-ID" dirty="0" err="1"/>
              <a:t>more</a:t>
            </a:r>
            <a:r>
              <a:rPr lang="id-ID" dirty="0"/>
              <a:t> ....</a:t>
            </a:r>
          </a:p>
          <a:p>
            <a:r>
              <a:rPr lang="id-ID" dirty="0"/>
              <a:t>System Model </a:t>
            </a:r>
            <a:r>
              <a:rPr lang="id-ID" dirty="0" err="1"/>
              <a:t>and</a:t>
            </a:r>
            <a:r>
              <a:rPr lang="id-ID" dirty="0"/>
              <a:t> Design </a:t>
            </a:r>
            <a:r>
              <a:rPr lang="id-ID" dirty="0" err="1"/>
              <a:t>where</a:t>
            </a:r>
            <a:r>
              <a:rPr lang="id-ID" dirty="0"/>
              <a:t> I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show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design</a:t>
            </a:r>
            <a:r>
              <a:rPr lang="id-ID" dirty="0"/>
              <a:t> </a:t>
            </a:r>
            <a:r>
              <a:rPr lang="id-ID" dirty="0" err="1"/>
              <a:t>based</a:t>
            </a:r>
            <a:r>
              <a:rPr lang="id-ID" dirty="0"/>
              <a:t> </a:t>
            </a:r>
            <a:r>
              <a:rPr lang="id-ID" err="1"/>
              <a:t>on</a:t>
            </a:r>
            <a:r>
              <a:rPr lang="id-ID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27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Telkom </a:t>
            </a:r>
            <a:r>
              <a:rPr lang="id-ID" dirty="0" err="1"/>
              <a:t>university</a:t>
            </a:r>
            <a:r>
              <a:rPr lang="id-ID" dirty="0"/>
              <a:t> Surabaya </a:t>
            </a:r>
            <a:r>
              <a:rPr lang="id-ID" dirty="0" err="1"/>
              <a:t>Field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942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Next</a:t>
            </a:r>
            <a:r>
              <a:rPr lang="id-ID" dirty="0"/>
              <a:t>, </a:t>
            </a:r>
            <a:r>
              <a:rPr lang="id-ID" dirty="0" err="1"/>
              <a:t>Simulation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49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INTRODUCTION</a:t>
            </a:r>
          </a:p>
          <a:p>
            <a:endParaRPr lang="id-ID" dirty="0"/>
          </a:p>
          <a:p>
            <a:r>
              <a:rPr lang="id-ID" dirty="0" err="1"/>
              <a:t>Sensing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important</a:t>
            </a:r>
            <a:r>
              <a:rPr lang="id-ID" dirty="0"/>
              <a:t> in digital era</a:t>
            </a:r>
          </a:p>
          <a:p>
            <a:r>
              <a:rPr lang="id-ID" dirty="0" err="1"/>
              <a:t>Giving</a:t>
            </a:r>
            <a:r>
              <a:rPr lang="id-ID" dirty="0"/>
              <a:t> </a:t>
            </a:r>
            <a:r>
              <a:rPr lang="id-ID" dirty="0" err="1"/>
              <a:t>value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something</a:t>
            </a:r>
            <a:r>
              <a:rPr lang="id-ID" dirty="0"/>
              <a:t> in </a:t>
            </a:r>
            <a:r>
              <a:rPr lang="id-ID" dirty="0" err="1"/>
              <a:t>reality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define</a:t>
            </a:r>
            <a:r>
              <a:rPr lang="id-ID" dirty="0"/>
              <a:t> </a:t>
            </a:r>
            <a:r>
              <a:rPr lang="id-ID" dirty="0" err="1"/>
              <a:t>it</a:t>
            </a:r>
            <a:r>
              <a:rPr lang="id-ID" dirty="0"/>
              <a:t> in Digital </a:t>
            </a:r>
            <a:r>
              <a:rPr lang="id-ID" dirty="0" err="1"/>
              <a:t>realm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92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The </a:t>
            </a:r>
            <a:r>
              <a:rPr lang="id-ID" dirty="0" err="1"/>
              <a:t>easier</a:t>
            </a:r>
            <a:r>
              <a:rPr lang="id-ID" dirty="0"/>
              <a:t> </a:t>
            </a:r>
            <a:r>
              <a:rPr lang="id-ID" dirty="0" err="1"/>
              <a:t>way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prototype</a:t>
            </a:r>
            <a:r>
              <a:rPr lang="id-ID" dirty="0"/>
              <a:t> </a:t>
            </a:r>
            <a:r>
              <a:rPr lang="id-ID" dirty="0" err="1"/>
              <a:t>now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using</a:t>
            </a:r>
            <a:r>
              <a:rPr lang="id-ID" dirty="0"/>
              <a:t> </a:t>
            </a:r>
            <a:r>
              <a:rPr lang="id-ID" dirty="0" err="1"/>
              <a:t>Software</a:t>
            </a:r>
            <a:r>
              <a:rPr lang="id-ID" dirty="0"/>
              <a:t> </a:t>
            </a:r>
            <a:r>
              <a:rPr lang="id-ID" dirty="0" err="1"/>
              <a:t>Defined</a:t>
            </a:r>
            <a:r>
              <a:rPr lang="id-ID" dirty="0"/>
              <a:t> Radio</a:t>
            </a:r>
          </a:p>
          <a:p>
            <a:r>
              <a:rPr lang="id-ID" dirty="0"/>
              <a:t>A </a:t>
            </a:r>
            <a:r>
              <a:rPr lang="id-ID" dirty="0" err="1"/>
              <a:t>combination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GNURadio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USRP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01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Thus</a:t>
            </a:r>
            <a:r>
              <a:rPr lang="id-ID" dirty="0"/>
              <a:t>, </a:t>
            </a:r>
            <a:r>
              <a:rPr lang="id-ID" dirty="0" err="1"/>
              <a:t>primary</a:t>
            </a:r>
            <a:r>
              <a:rPr lang="id-ID" dirty="0"/>
              <a:t> </a:t>
            </a:r>
            <a:r>
              <a:rPr lang="id-ID" dirty="0" err="1"/>
              <a:t>goals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I </a:t>
            </a:r>
            <a:r>
              <a:rPr lang="id-ID" dirty="0" err="1"/>
              <a:t>want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achieve</a:t>
            </a:r>
            <a:r>
              <a:rPr lang="id-ID" dirty="0"/>
              <a:t> </a:t>
            </a:r>
            <a:r>
              <a:rPr lang="id-ID" dirty="0" err="1"/>
              <a:t>by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end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this</a:t>
            </a:r>
            <a:r>
              <a:rPr lang="id-ID" dirty="0"/>
              <a:t> </a:t>
            </a:r>
            <a:r>
              <a:rPr lang="id-ID" dirty="0" err="1"/>
              <a:t>research</a:t>
            </a:r>
            <a:r>
              <a:rPr lang="id-ID" dirty="0"/>
              <a:t> ...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68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LITERATURE REVIEW</a:t>
            </a:r>
          </a:p>
          <a:p>
            <a:r>
              <a:rPr lang="id-ID" dirty="0"/>
              <a:t>Radar </a:t>
            </a:r>
            <a:r>
              <a:rPr lang="id-ID" dirty="0" err="1"/>
              <a:t>stands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....</a:t>
            </a:r>
          </a:p>
          <a:p>
            <a:r>
              <a:rPr lang="id-ID" dirty="0" err="1"/>
              <a:t>Funny</a:t>
            </a:r>
            <a:r>
              <a:rPr lang="id-ID" dirty="0"/>
              <a:t> </a:t>
            </a:r>
            <a:r>
              <a:rPr lang="id-ID" dirty="0" err="1"/>
              <a:t>history</a:t>
            </a:r>
            <a:r>
              <a:rPr lang="id-ID" dirty="0"/>
              <a:t> </a:t>
            </a:r>
            <a:r>
              <a:rPr lang="id-ID" dirty="0" err="1"/>
              <a:t>where</a:t>
            </a:r>
            <a:r>
              <a:rPr lang="id-ID" dirty="0"/>
              <a:t> </a:t>
            </a:r>
            <a:r>
              <a:rPr lang="id-ID" dirty="0" err="1"/>
              <a:t>german</a:t>
            </a:r>
            <a:r>
              <a:rPr lang="id-ID" dirty="0"/>
              <a:t> </a:t>
            </a:r>
            <a:r>
              <a:rPr lang="id-ID" dirty="0" err="1"/>
              <a:t>death</a:t>
            </a:r>
            <a:r>
              <a:rPr lang="id-ID" dirty="0"/>
              <a:t> </a:t>
            </a:r>
            <a:r>
              <a:rPr lang="id-ID" dirty="0" err="1"/>
              <a:t>ray</a:t>
            </a:r>
            <a:endParaRPr lang="id-ID" dirty="0"/>
          </a:p>
          <a:p>
            <a:r>
              <a:rPr lang="id-ID" dirty="0"/>
              <a:t>Robert </a:t>
            </a:r>
            <a:r>
              <a:rPr lang="id-ID" dirty="0" err="1"/>
              <a:t>Watson</a:t>
            </a:r>
            <a:r>
              <a:rPr lang="id-ID" dirty="0"/>
              <a:t> Watt in UK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216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Civillian</a:t>
            </a:r>
            <a:r>
              <a:rPr lang="id-ID" dirty="0"/>
              <a:t> </a:t>
            </a:r>
            <a:r>
              <a:rPr lang="id-ID" dirty="0" err="1"/>
              <a:t>use</a:t>
            </a:r>
            <a:r>
              <a:rPr lang="id-ID" dirty="0"/>
              <a:t>...</a:t>
            </a:r>
          </a:p>
          <a:p>
            <a:r>
              <a:rPr lang="id-ID" dirty="0"/>
              <a:t>Air </a:t>
            </a:r>
            <a:r>
              <a:rPr lang="id-ID" dirty="0" err="1"/>
              <a:t>traffic</a:t>
            </a:r>
            <a:r>
              <a:rPr lang="id-ID" dirty="0"/>
              <a:t> </a:t>
            </a:r>
            <a:r>
              <a:rPr lang="id-ID" dirty="0" err="1"/>
              <a:t>control</a:t>
            </a:r>
            <a:endParaRPr lang="id-ID" dirty="0"/>
          </a:p>
          <a:p>
            <a:r>
              <a:rPr lang="id-ID" dirty="0"/>
              <a:t>Radar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detect</a:t>
            </a:r>
            <a:r>
              <a:rPr lang="id-ID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4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Two main </a:t>
            </a:r>
            <a:r>
              <a:rPr lang="id-ID" dirty="0" err="1"/>
              <a:t>types</a:t>
            </a:r>
            <a:r>
              <a:rPr lang="id-ID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35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 a </a:t>
            </a:r>
            <a:r>
              <a:rPr lang="id-ID" dirty="0" err="1"/>
              <a:t>pulse</a:t>
            </a:r>
            <a:r>
              <a:rPr lang="id-ID" dirty="0"/>
              <a:t> </a:t>
            </a:r>
            <a:r>
              <a:rPr lang="id-ID" dirty="0" err="1"/>
              <a:t>wave</a:t>
            </a:r>
            <a:r>
              <a:rPr lang="id-ID" dirty="0"/>
              <a:t> radar</a:t>
            </a:r>
          </a:p>
          <a:p>
            <a:r>
              <a:rPr lang="id-ID" dirty="0" err="1"/>
              <a:t>But</a:t>
            </a:r>
            <a:r>
              <a:rPr lang="id-ID" dirty="0"/>
              <a:t>, </a:t>
            </a:r>
            <a:r>
              <a:rPr lang="id-ID" dirty="0" err="1"/>
              <a:t>downside</a:t>
            </a:r>
            <a:r>
              <a:rPr lang="id-ID" dirty="0"/>
              <a:t> </a:t>
            </a:r>
            <a:r>
              <a:rPr lang="id-ID" dirty="0" err="1"/>
              <a:t>is.</a:t>
            </a:r>
            <a:r>
              <a:rPr lang="id-ID" dirty="0"/>
              <a:t>..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F753D-F753-43C1-AF5D-6FA2A8ED2C6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072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E24E-C95A-19D4-7645-1DE63296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3A62E-BE60-81E3-914A-99A0440D9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F066-E593-4FD6-5D93-2BBA5FDB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D51A8-7BA7-6C36-7CB3-530E2B8A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F3C0-A978-5E14-703F-81E37EB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914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4F14-899E-2209-2A41-02656527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B336D-54B5-B88A-DA87-A32EDF062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76994-E07E-0B61-EC46-D9D51FA1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B4EA-BA53-003E-A1EE-D8FA3426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7E0BB-497A-2708-7644-1A4AE2D6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748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D8027-77A5-99B1-A1EA-788F5DAAD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B4CDD-D533-C485-CD44-3BCFB379C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7705-A072-6D9C-464B-1E429F1F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A93B-22DB-CECE-5BF4-EA6E1CA9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28B0A-DA0B-D99A-5EFD-33F36EAF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243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684E-7B9E-8BFD-39E1-27B29DEC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564E-10B3-5E4B-AC2A-4F6990D2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C2F10-086D-3649-D67C-EBF82BAB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5C4-F311-ECDA-50E2-0DD6FFAA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4828-7BD1-2606-D60B-22457E16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091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88DA-6B25-5B0B-11F6-64370FCA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9F816-3277-ECD9-F990-EDDEBE3F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7C41F-20CF-DD1A-A751-F52ADE30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65FD-9282-53C4-5671-7FAB696B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C3DA-D0DA-B263-E555-AF4E9A55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101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8685-8668-4F58-6574-57FA1B8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863A-2869-0E98-89DE-55FA11D64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E481E-3C80-716D-0E91-3C2B7D964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754EE-D596-FBCB-3066-AE36B94E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7806C-6ABD-8504-7A05-7E6E76F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A00C8-08BF-97DD-C9D9-CF2AAEA0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355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C497-693D-B654-B499-6B5A87FC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C759-2C6C-98E0-DB1C-34746C22B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EBB7B-1595-14E1-D345-F08368871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38BBB-DF60-2B65-2469-BA8167DC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77B2D-F370-AAFC-E307-DB1C79DED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C36E1-61F0-9865-6A66-6C29413D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8FE60-4DF5-7773-0AFD-242660F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CB5-9FFC-2F8E-7069-0051AAC4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835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19FD-7606-3B25-22E4-429C5E12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A160F-348D-2A0A-E19F-9E0FACF5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F790-3093-8012-454B-72B5E14D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D27D1-0FDE-6752-D78E-46553B97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496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D9C6C-0A92-6EEF-F356-4AED0DB9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598DA-FEFB-D856-BF61-FC357C12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70351-8A88-11AF-D5E1-9D361A8C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132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97D7-76F4-7501-3357-A8025C27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899F-AEDC-A1AF-32D4-0D413FAE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CB4C1-E391-5E22-6106-E28CCD39C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07480-684B-626B-1EEA-44808E42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4714-68E0-D5C9-E41C-E2372C49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505FA-4DCF-CEED-2728-995BEFA4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808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26F9-0E5E-F1D5-7611-B22D5BFC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0A56E-CAF8-0377-DE11-4EEE5A1D9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65697-E7D2-8970-9EF9-0BC3E9FE7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EBB5-CAAC-E671-7D43-582D2196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EB21B-C023-D360-3577-BD330A72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D7271-7E42-33D5-BC38-83269EB5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863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67DB3-5610-1D13-59AF-2840DFD6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4B846-B415-C94D-6F59-E58DC5D4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BBF8-B2EF-42BD-F286-B1C5008C0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052BD-3BCD-4514-939B-37BF2EB498D9}" type="datetimeFigureOut">
              <a:rPr lang="en-ID" smtClean="0"/>
              <a:t>05/06/2024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DAB8-4514-05FD-0200-6D3C4EA81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73F-6872-E9E1-AD6F-84E55B7C0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4FF60-9B19-4A84-A068-DE8AD1CD32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92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8000" t="-10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D22A88-9D9E-88BE-DCF7-ED074298B3EF}"/>
              </a:ext>
            </a:extLst>
          </p:cNvPr>
          <p:cNvSpPr>
            <a:spLocks noChangeAspect="1"/>
          </p:cNvSpPr>
          <p:nvPr/>
        </p:nvSpPr>
        <p:spPr>
          <a:xfrm rot="16881680">
            <a:off x="-711563" y="-1032799"/>
            <a:ext cx="8589704" cy="8555211"/>
          </a:xfrm>
          <a:custGeom>
            <a:avLst/>
            <a:gdLst>
              <a:gd name="connsiteX0" fmla="*/ 0 w 9177722"/>
              <a:gd name="connsiteY0" fmla="*/ 0 h 9066520"/>
              <a:gd name="connsiteX1" fmla="*/ 9177722 w 9177722"/>
              <a:gd name="connsiteY1" fmla="*/ 0 h 9066520"/>
              <a:gd name="connsiteX2" fmla="*/ 9177722 w 9177722"/>
              <a:gd name="connsiteY2" fmla="*/ 9066520 h 9066520"/>
              <a:gd name="connsiteX3" fmla="*/ 0 w 9177722"/>
              <a:gd name="connsiteY3" fmla="*/ 9066520 h 9066520"/>
              <a:gd name="connsiteX4" fmla="*/ 0 w 9177722"/>
              <a:gd name="connsiteY4" fmla="*/ 0 h 9066520"/>
              <a:gd name="connsiteX0" fmla="*/ 0 w 9177722"/>
              <a:gd name="connsiteY0" fmla="*/ 0 h 9066520"/>
              <a:gd name="connsiteX1" fmla="*/ 7368693 w 9177722"/>
              <a:gd name="connsiteY1" fmla="*/ 162792 h 9066520"/>
              <a:gd name="connsiteX2" fmla="*/ 9177722 w 9177722"/>
              <a:gd name="connsiteY2" fmla="*/ 9066520 h 9066520"/>
              <a:gd name="connsiteX3" fmla="*/ 0 w 9177722"/>
              <a:gd name="connsiteY3" fmla="*/ 9066520 h 9066520"/>
              <a:gd name="connsiteX4" fmla="*/ 0 w 9177722"/>
              <a:gd name="connsiteY4" fmla="*/ 0 h 9066520"/>
              <a:gd name="connsiteX0" fmla="*/ 0 w 9177722"/>
              <a:gd name="connsiteY0" fmla="*/ 0 h 9069175"/>
              <a:gd name="connsiteX1" fmla="*/ 7368693 w 9177722"/>
              <a:gd name="connsiteY1" fmla="*/ 162792 h 9069175"/>
              <a:gd name="connsiteX2" fmla="*/ 9177722 w 9177722"/>
              <a:gd name="connsiteY2" fmla="*/ 9066520 h 9069175"/>
              <a:gd name="connsiteX3" fmla="*/ 2102006 w 9177722"/>
              <a:gd name="connsiteY3" fmla="*/ 9069175 h 9069175"/>
              <a:gd name="connsiteX4" fmla="*/ 0 w 9177722"/>
              <a:gd name="connsiteY4" fmla="*/ 0 h 9069175"/>
              <a:gd name="connsiteX0" fmla="*/ 0 w 8649783"/>
              <a:gd name="connsiteY0" fmla="*/ 1289523 h 8906383"/>
              <a:gd name="connsiteX1" fmla="*/ 6840754 w 8649783"/>
              <a:gd name="connsiteY1" fmla="*/ 0 h 8906383"/>
              <a:gd name="connsiteX2" fmla="*/ 8649783 w 8649783"/>
              <a:gd name="connsiteY2" fmla="*/ 8903728 h 8906383"/>
              <a:gd name="connsiteX3" fmla="*/ 1574067 w 8649783"/>
              <a:gd name="connsiteY3" fmla="*/ 8906383 h 8906383"/>
              <a:gd name="connsiteX4" fmla="*/ 0 w 8649783"/>
              <a:gd name="connsiteY4" fmla="*/ 1289523 h 8906383"/>
              <a:gd name="connsiteX0" fmla="*/ 0 w 8293121"/>
              <a:gd name="connsiteY0" fmla="*/ 1595650 h 8906383"/>
              <a:gd name="connsiteX1" fmla="*/ 6484092 w 8293121"/>
              <a:gd name="connsiteY1" fmla="*/ 0 h 8906383"/>
              <a:gd name="connsiteX2" fmla="*/ 8293121 w 8293121"/>
              <a:gd name="connsiteY2" fmla="*/ 8903728 h 8906383"/>
              <a:gd name="connsiteX3" fmla="*/ 1217405 w 8293121"/>
              <a:gd name="connsiteY3" fmla="*/ 8906383 h 8906383"/>
              <a:gd name="connsiteX4" fmla="*/ 0 w 8293121"/>
              <a:gd name="connsiteY4" fmla="*/ 1595650 h 8906383"/>
              <a:gd name="connsiteX0" fmla="*/ 0 w 8522305"/>
              <a:gd name="connsiteY0" fmla="*/ 1688926 h 8906383"/>
              <a:gd name="connsiteX1" fmla="*/ 6713276 w 8522305"/>
              <a:gd name="connsiteY1" fmla="*/ 0 h 8906383"/>
              <a:gd name="connsiteX2" fmla="*/ 8522305 w 8522305"/>
              <a:gd name="connsiteY2" fmla="*/ 8903728 h 8906383"/>
              <a:gd name="connsiteX3" fmla="*/ 1446589 w 8522305"/>
              <a:gd name="connsiteY3" fmla="*/ 8906383 h 8906383"/>
              <a:gd name="connsiteX4" fmla="*/ 0 w 8522305"/>
              <a:gd name="connsiteY4" fmla="*/ 1688926 h 8906383"/>
              <a:gd name="connsiteX0" fmla="*/ 0 w 8522305"/>
              <a:gd name="connsiteY0" fmla="*/ 1416576 h 8634033"/>
              <a:gd name="connsiteX1" fmla="*/ 6768000 w 8522305"/>
              <a:gd name="connsiteY1" fmla="*/ 0 h 8634033"/>
              <a:gd name="connsiteX2" fmla="*/ 8522305 w 8522305"/>
              <a:gd name="connsiteY2" fmla="*/ 8631378 h 8634033"/>
              <a:gd name="connsiteX3" fmla="*/ 1446589 w 8522305"/>
              <a:gd name="connsiteY3" fmla="*/ 8634033 h 8634033"/>
              <a:gd name="connsiteX4" fmla="*/ 0 w 8522305"/>
              <a:gd name="connsiteY4" fmla="*/ 1416576 h 8634033"/>
              <a:gd name="connsiteX0" fmla="*/ 0 w 8522305"/>
              <a:gd name="connsiteY0" fmla="*/ 1121531 h 8338988"/>
              <a:gd name="connsiteX1" fmla="*/ 6827285 w 8522305"/>
              <a:gd name="connsiteY1" fmla="*/ 0 h 8338988"/>
              <a:gd name="connsiteX2" fmla="*/ 8522305 w 8522305"/>
              <a:gd name="connsiteY2" fmla="*/ 8336333 h 8338988"/>
              <a:gd name="connsiteX3" fmla="*/ 1446589 w 8522305"/>
              <a:gd name="connsiteY3" fmla="*/ 8338988 h 8338988"/>
              <a:gd name="connsiteX4" fmla="*/ 0 w 8522305"/>
              <a:gd name="connsiteY4" fmla="*/ 1121531 h 8338988"/>
              <a:gd name="connsiteX0" fmla="*/ 0 w 8522305"/>
              <a:gd name="connsiteY0" fmla="*/ 1346208 h 8563665"/>
              <a:gd name="connsiteX1" fmla="*/ 6770334 w 8522305"/>
              <a:gd name="connsiteY1" fmla="*/ 0 h 8563665"/>
              <a:gd name="connsiteX2" fmla="*/ 8522305 w 8522305"/>
              <a:gd name="connsiteY2" fmla="*/ 8561010 h 8563665"/>
              <a:gd name="connsiteX3" fmla="*/ 1446589 w 8522305"/>
              <a:gd name="connsiteY3" fmla="*/ 8563665 h 8563665"/>
              <a:gd name="connsiteX4" fmla="*/ 0 w 8522305"/>
              <a:gd name="connsiteY4" fmla="*/ 1346208 h 856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305" h="8563665">
                <a:moveTo>
                  <a:pt x="0" y="1346208"/>
                </a:moveTo>
                <a:lnTo>
                  <a:pt x="6770334" y="0"/>
                </a:lnTo>
                <a:lnTo>
                  <a:pt x="8522305" y="8561010"/>
                </a:lnTo>
                <a:lnTo>
                  <a:pt x="1446589" y="8563665"/>
                </a:lnTo>
                <a:lnTo>
                  <a:pt x="0" y="1346208"/>
                </a:lnTo>
                <a:close/>
              </a:path>
            </a:pathLst>
          </a:custGeom>
          <a:gradFill flip="none" rotWithShape="1">
            <a:gsLst>
              <a:gs pos="94000">
                <a:schemeClr val="bg1"/>
              </a:gs>
              <a:gs pos="74000">
                <a:srgbClr val="820000"/>
              </a:gs>
              <a:gs pos="0">
                <a:srgbClr val="820000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shade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2FABD-98C8-5D2A-6AA9-03B2AD66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9919"/>
            <a:ext cx="8386916" cy="4076600"/>
          </a:xfrm>
        </p:spPr>
        <p:txBody>
          <a:bodyPr>
            <a:noAutofit/>
          </a:bodyPr>
          <a:lstStyle/>
          <a:p>
            <a:pPr algn="l"/>
            <a:r>
              <a:rPr lang="en-GB" sz="4800" b="1" dirty="0">
                <a:solidFill>
                  <a:schemeClr val="bg1"/>
                </a:solidFill>
                <a:latin typeface="Constantia" panose="02030602050306030303" pitchFamily="18" charset="0"/>
              </a:rPr>
              <a:t>Design of FMCW Radar Based on Software Defined Radio with </a:t>
            </a:r>
            <a:r>
              <a:rPr lang="en-GB" sz="4800" b="1" dirty="0" err="1">
                <a:solidFill>
                  <a:schemeClr val="bg1"/>
                </a:solidFill>
                <a:latin typeface="Constantia" panose="02030602050306030303" pitchFamily="18" charset="0"/>
              </a:rPr>
              <a:t>GNURadio</a:t>
            </a:r>
            <a:r>
              <a:rPr lang="en-GB" sz="4800" b="1" dirty="0">
                <a:solidFill>
                  <a:schemeClr val="bg1"/>
                </a:solidFill>
                <a:latin typeface="Constantia" panose="02030602050306030303" pitchFamily="18" charset="0"/>
              </a:rPr>
              <a:t> for Detection, Range Estimation, and Velocity of an Object</a:t>
            </a:r>
            <a:endParaRPr lang="en-ID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5D0D9-31D0-27EB-075E-8A53662E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15" y="5202238"/>
            <a:ext cx="5860648" cy="1655762"/>
          </a:xfrm>
        </p:spPr>
        <p:txBody>
          <a:bodyPr>
            <a:normAutofit/>
          </a:bodyPr>
          <a:lstStyle/>
          <a:p>
            <a:pPr algn="l"/>
            <a:r>
              <a:rPr lang="id-ID" sz="2800" cap="non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Bima Pancara Haryono Putra</a:t>
            </a:r>
          </a:p>
          <a:p>
            <a:pPr algn="l"/>
            <a:r>
              <a:rPr lang="id-ID" sz="2800" cap="non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1101210528</a:t>
            </a:r>
            <a:endParaRPr lang="en-ID" sz="2800" cap="non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9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ave&#10;&#10;Description automatically generated">
            <a:extLst>
              <a:ext uri="{FF2B5EF4-FFF2-40B4-BE49-F238E27FC236}">
                <a16:creationId xmlns:a16="http://schemas.microsoft.com/office/drawing/2014/main" id="{CD457D75-1475-0BF6-FFD7-FE186511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337815"/>
            <a:ext cx="9527171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ignal&#10;&#10;Description automatically generated">
            <a:extLst>
              <a:ext uri="{FF2B5EF4-FFF2-40B4-BE49-F238E27FC236}">
                <a16:creationId xmlns:a16="http://schemas.microsoft.com/office/drawing/2014/main" id="{2ED19FF6-F2C1-C0FF-FC1C-0D78BBBD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6" y="813444"/>
            <a:ext cx="7859767" cy="52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0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9E09D0CD-B4A6-4746-4B79-6B9375D46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7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B6940898-4A89-9044-9D02-2A3EA05F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1" y="3429000"/>
            <a:ext cx="5648325" cy="2228850"/>
          </a:xfrm>
          <a:prstGeom prst="rect">
            <a:avLst/>
          </a:prstGeom>
        </p:spPr>
      </p:pic>
      <p:pic>
        <p:nvPicPr>
          <p:cNvPr id="5" name="Picture 4" descr="A diagram of a waveform&#10;&#10;Description automatically generated">
            <a:extLst>
              <a:ext uri="{FF2B5EF4-FFF2-40B4-BE49-F238E27FC236}">
                <a16:creationId xmlns:a16="http://schemas.microsoft.com/office/drawing/2014/main" id="{88571671-75D1-3650-A52E-C72CAD87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0" y="388489"/>
            <a:ext cx="6861972" cy="27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2FA5-2240-3BE9-1371-91B33D4D794E}"/>
                  </a:ext>
                </a:extLst>
              </p:cNvPr>
              <p:cNvSpPr txBox="1"/>
              <p:nvPr/>
            </p:nvSpPr>
            <p:spPr>
              <a:xfrm>
                <a:off x="680720" y="1056640"/>
                <a:ext cx="4775200" cy="12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d-ID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id-ID" sz="4800" dirty="0"/>
                  <a:t> </a:t>
                </a:r>
                <a:endParaRPr lang="en-ID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2FA5-2240-3BE9-1371-91B33D4D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1056640"/>
                <a:ext cx="4775200" cy="1247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03D6C-CABB-9C52-D262-FD0D9D13C6FA}"/>
                  </a:ext>
                </a:extLst>
              </p:cNvPr>
              <p:cNvSpPr txBox="1"/>
              <p:nvPr/>
            </p:nvSpPr>
            <p:spPr>
              <a:xfrm>
                <a:off x="1046480" y="2828835"/>
                <a:ext cx="337312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𝐿𝑖𝑔h𝑡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𝐵𝑒𝑎𝑡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𝐶h𝑖𝑟𝑝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𝐶h𝑖𝑟𝑝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03D6C-CABB-9C52-D262-FD0D9D13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0" y="2828835"/>
                <a:ext cx="3373120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2EF3E7-F0A7-690B-F959-FF7CAEB135FB}"/>
                  </a:ext>
                </a:extLst>
              </p:cNvPr>
              <p:cNvSpPr txBox="1"/>
              <p:nvPr/>
            </p:nvSpPr>
            <p:spPr>
              <a:xfrm>
                <a:off x="6959600" y="934266"/>
                <a:ext cx="4216400" cy="149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id-ID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ID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2EF3E7-F0A7-690B-F959-FF7CAEB1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934266"/>
                <a:ext cx="4216400" cy="1491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EF6A1-0188-2BC6-734C-25ED9D609FA2}"/>
                  </a:ext>
                </a:extLst>
              </p:cNvPr>
              <p:cNvSpPr txBox="1"/>
              <p:nvPr/>
            </p:nvSpPr>
            <p:spPr>
              <a:xfrm>
                <a:off x="6756400" y="2828835"/>
                <a:ext cx="462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id-ID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𝐷𝑜𝑝𝑝𝑙𝑒𝑟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id-ID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𝑊𝑎𝑣𝑒𝑙𝑒𝑛𝑔𝑡h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EF6A1-0188-2BC6-734C-25ED9D609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00" y="2828835"/>
                <a:ext cx="4622800" cy="1200329"/>
              </a:xfrm>
              <a:prstGeom prst="rect">
                <a:avLst/>
              </a:prstGeom>
              <a:blipFill>
                <a:blip r:embed="rId5"/>
                <a:stretch>
                  <a:fillRect b="-60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6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2038-AF70-B4D7-3675-9FD858E67009}"/>
              </a:ext>
            </a:extLst>
          </p:cNvPr>
          <p:cNvSpPr txBox="1"/>
          <p:nvPr/>
        </p:nvSpPr>
        <p:spPr>
          <a:xfrm>
            <a:off x="629919" y="467360"/>
            <a:ext cx="6723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Software</a:t>
            </a:r>
            <a:r>
              <a:rPr lang="id-ID" sz="4000" dirty="0"/>
              <a:t> </a:t>
            </a:r>
            <a:r>
              <a:rPr lang="id-ID" sz="4000" dirty="0" err="1"/>
              <a:t>Defined</a:t>
            </a:r>
            <a:r>
              <a:rPr lang="id-ID" sz="4000" dirty="0"/>
              <a:t> Radio</a:t>
            </a:r>
            <a:endParaRPr lang="en-ID" sz="4000" dirty="0"/>
          </a:p>
        </p:txBody>
      </p:sp>
      <p:pic>
        <p:nvPicPr>
          <p:cNvPr id="7" name="Picture 6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4470FFF0-D3DB-0A7E-A2C5-FA6EC907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64" y="1948933"/>
            <a:ext cx="4061336" cy="2300390"/>
          </a:xfrm>
          <a:prstGeom prst="rect">
            <a:avLst/>
          </a:prstGeom>
        </p:spPr>
      </p:pic>
      <p:pic>
        <p:nvPicPr>
          <p:cNvPr id="8" name="Picture 7" descr="A black and orange logo&#10;&#10;Description automatically generated">
            <a:extLst>
              <a:ext uri="{FF2B5EF4-FFF2-40B4-BE49-F238E27FC236}">
                <a16:creationId xmlns:a16="http://schemas.microsoft.com/office/drawing/2014/main" id="{464CB66E-BC51-6020-57AE-1935AEDC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9" y="2160148"/>
            <a:ext cx="4687040" cy="1339154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A6206058-0366-8317-E253-4F2F6F348F1B}"/>
              </a:ext>
            </a:extLst>
          </p:cNvPr>
          <p:cNvSpPr/>
          <p:nvPr/>
        </p:nvSpPr>
        <p:spPr>
          <a:xfrm>
            <a:off x="5392991" y="2160148"/>
            <a:ext cx="1960924" cy="187796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807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2038-AF70-B4D7-3675-9FD858E67009}"/>
              </a:ext>
            </a:extLst>
          </p:cNvPr>
          <p:cNvSpPr txBox="1"/>
          <p:nvPr/>
        </p:nvSpPr>
        <p:spPr>
          <a:xfrm>
            <a:off x="629920" y="467360"/>
            <a:ext cx="8730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/>
              <a:t>Universal </a:t>
            </a:r>
            <a:r>
              <a:rPr lang="id-ID" sz="4000" dirty="0" err="1"/>
              <a:t>Software</a:t>
            </a:r>
            <a:r>
              <a:rPr lang="id-ID" sz="4000" dirty="0"/>
              <a:t> Radio </a:t>
            </a:r>
            <a:r>
              <a:rPr lang="id-ID" sz="4000" dirty="0" err="1"/>
              <a:t>Peripheral</a:t>
            </a:r>
            <a:endParaRPr lang="en-ID" sz="4000" dirty="0"/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6E0A910-BC33-A251-B00E-749CE884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3" y="1462997"/>
            <a:ext cx="4775038" cy="3932005"/>
          </a:xfrm>
          <a:prstGeom prst="rect">
            <a:avLst/>
          </a:prstGeom>
        </p:spPr>
      </p:pic>
      <p:pic>
        <p:nvPicPr>
          <p:cNvPr id="6" name="Picture 5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98F21CE6-076E-B68F-68B1-57A6834F8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1882137"/>
            <a:ext cx="6009351" cy="34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F9EE44-C564-CCAE-591F-AA4E63C7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32346"/>
              </p:ext>
            </p:extLst>
          </p:nvPr>
        </p:nvGraphicFramePr>
        <p:xfrm>
          <a:off x="1747520" y="579121"/>
          <a:ext cx="9052560" cy="5084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551">
                  <a:extLst>
                    <a:ext uri="{9D8B030D-6E8A-4147-A177-3AD203B41FA5}">
                      <a16:colId xmlns:a16="http://schemas.microsoft.com/office/drawing/2014/main" val="2147585178"/>
                    </a:ext>
                  </a:extLst>
                </a:gridCol>
                <a:gridCol w="5565058">
                  <a:extLst>
                    <a:ext uri="{9D8B030D-6E8A-4147-A177-3AD203B41FA5}">
                      <a16:colId xmlns:a16="http://schemas.microsoft.com/office/drawing/2014/main" val="305546345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119843076"/>
                    </a:ext>
                  </a:extLst>
                </a:gridCol>
                <a:gridCol w="1695409">
                  <a:extLst>
                    <a:ext uri="{9D8B030D-6E8A-4147-A177-3AD203B41FA5}">
                      <a16:colId xmlns:a16="http://schemas.microsoft.com/office/drawing/2014/main" val="1389613258"/>
                    </a:ext>
                  </a:extLst>
                </a:gridCol>
              </a:tblGrid>
              <a:tr h="506873">
                <a:tc>
                  <a:txBody>
                    <a:bodyPr/>
                    <a:lstStyle/>
                    <a:p>
                      <a:r>
                        <a:rPr lang="id-ID" sz="2400" dirty="0"/>
                        <a:t>No.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Description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Value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Unit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82455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1.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RF </a:t>
                      </a:r>
                      <a:r>
                        <a:rPr lang="id-ID" sz="2400" dirty="0" err="1"/>
                        <a:t>Coverage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70 – 6 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MHz</a:t>
                      </a:r>
                      <a:r>
                        <a:rPr lang="id-ID" sz="2400" dirty="0"/>
                        <a:t> – GHz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51210"/>
                  </a:ext>
                </a:extLst>
              </a:tr>
              <a:tr h="458326">
                <a:tc>
                  <a:txBody>
                    <a:bodyPr/>
                    <a:lstStyle/>
                    <a:p>
                      <a:r>
                        <a:rPr lang="id-ID" sz="2400" dirty="0"/>
                        <a:t>2.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Converter Sample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17252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3.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12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bits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29812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4.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Wideband SFDR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78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dBc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242705"/>
                  </a:ext>
                </a:extLst>
              </a:tr>
              <a:tr h="461304">
                <a:tc>
                  <a:txBody>
                    <a:bodyPr/>
                    <a:lstStyle/>
                    <a:p>
                      <a:r>
                        <a:rPr lang="id-ID" sz="2400" dirty="0"/>
                        <a:t>5.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Digital to Analog Converter Sample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47445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6.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Digital to Analog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12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bits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46144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7.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Host Sample Rate (16b)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97718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8.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Frequency 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± 2,0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ppm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52190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9.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W/ GPS Unlocked TCXO 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± 75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ppb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34126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10.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W/ GPS Locked TCXO 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&lt; 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ppb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02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orange logo&#10;&#10;Description automatically generated">
            <a:extLst>
              <a:ext uri="{FF2B5EF4-FFF2-40B4-BE49-F238E27FC236}">
                <a16:creationId xmlns:a16="http://schemas.microsoft.com/office/drawing/2014/main" id="{14E51598-E433-45D1-C98A-2247F586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5" y="351668"/>
            <a:ext cx="4687040" cy="133915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376AF1-E9E4-8C92-3969-7A6B46B1E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8" y="1690822"/>
            <a:ext cx="7906722" cy="419658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E8376-5AB6-458B-44E4-16AE0ADC1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390" y="1690822"/>
            <a:ext cx="4393645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rectangular sign&#10;&#10;Description automatically generated">
            <a:extLst>
              <a:ext uri="{FF2B5EF4-FFF2-40B4-BE49-F238E27FC236}">
                <a16:creationId xmlns:a16="http://schemas.microsoft.com/office/drawing/2014/main" id="{6C0E9208-5363-66E9-7AB1-0359BAAD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30" y="92957"/>
            <a:ext cx="2002540" cy="66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2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3025-BFB1-E65E-573E-D3F7FC00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6600" b="1" dirty="0" err="1">
                <a:latin typeface="+mn-lt"/>
              </a:rPr>
              <a:t>Outline</a:t>
            </a:r>
            <a:endParaRPr lang="en-ID" sz="6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536B-59CB-97B3-BCBA-90399178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id-ID" sz="5400" dirty="0" err="1"/>
              <a:t>Introduction</a:t>
            </a:r>
            <a:endParaRPr lang="id-ID" sz="5400" dirty="0"/>
          </a:p>
          <a:p>
            <a:pPr marL="201168" lvl="1" indent="0">
              <a:buNone/>
            </a:pPr>
            <a:r>
              <a:rPr lang="id-ID" sz="5400" dirty="0" err="1"/>
              <a:t>Literature</a:t>
            </a:r>
            <a:r>
              <a:rPr lang="id-ID" sz="5400" dirty="0"/>
              <a:t> </a:t>
            </a:r>
            <a:r>
              <a:rPr lang="id-ID" sz="5400" dirty="0" err="1"/>
              <a:t>Review</a:t>
            </a:r>
            <a:endParaRPr lang="id-ID" sz="5400" dirty="0"/>
          </a:p>
          <a:p>
            <a:pPr marL="201168" lvl="1" indent="0">
              <a:buNone/>
            </a:pPr>
            <a:r>
              <a:rPr lang="id-ID" sz="5400" dirty="0"/>
              <a:t>System Model </a:t>
            </a:r>
            <a:r>
              <a:rPr lang="id-ID" sz="5400" dirty="0" err="1"/>
              <a:t>and</a:t>
            </a:r>
            <a:r>
              <a:rPr lang="id-ID" sz="5400" dirty="0"/>
              <a:t> Design</a:t>
            </a:r>
          </a:p>
          <a:p>
            <a:pPr marL="201168" lvl="1" indent="0">
              <a:buNone/>
            </a:pPr>
            <a:r>
              <a:rPr lang="id-ID" sz="5400" dirty="0" err="1"/>
              <a:t>Simulation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905597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E42709-8A8C-6D7F-B0F6-8A290F6EF0BB}"/>
              </a:ext>
            </a:extLst>
          </p:cNvPr>
          <p:cNvSpPr txBox="1"/>
          <p:nvPr/>
        </p:nvSpPr>
        <p:spPr>
          <a:xfrm>
            <a:off x="4140199" y="586098"/>
            <a:ext cx="3911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/>
              <a:t>Trial</a:t>
            </a:r>
            <a:r>
              <a:rPr lang="id-ID" sz="4400" dirty="0"/>
              <a:t> Parameter</a:t>
            </a:r>
            <a:endParaRPr lang="en-ID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2E9E57-711C-12C5-49B7-3D39D1CCD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37719"/>
              </p:ext>
            </p:extLst>
          </p:nvPr>
        </p:nvGraphicFramePr>
        <p:xfrm>
          <a:off x="1494503" y="1557047"/>
          <a:ext cx="860322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7445">
                  <a:extLst>
                    <a:ext uri="{9D8B030D-6E8A-4147-A177-3AD203B41FA5}">
                      <a16:colId xmlns:a16="http://schemas.microsoft.com/office/drawing/2014/main" val="1983500434"/>
                    </a:ext>
                  </a:extLst>
                </a:gridCol>
                <a:gridCol w="2005781">
                  <a:extLst>
                    <a:ext uri="{9D8B030D-6E8A-4147-A177-3AD203B41FA5}">
                      <a16:colId xmlns:a16="http://schemas.microsoft.com/office/drawing/2014/main" val="2631993414"/>
                    </a:ext>
                  </a:extLst>
                </a:gridCol>
              </a:tblGrid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Range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m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29982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Velocity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m/s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99037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/>
                        <a:t>RMSE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-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04475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Predicted</a:t>
                      </a:r>
                      <a:r>
                        <a:rPr lang="id-ID" sz="3200" dirty="0"/>
                        <a:t> </a:t>
                      </a:r>
                      <a:r>
                        <a:rPr lang="id-ID" sz="3200" dirty="0" err="1"/>
                        <a:t>Beat</a:t>
                      </a:r>
                      <a:r>
                        <a:rPr lang="id-ID" sz="3200" dirty="0"/>
                        <a:t> </a:t>
                      </a:r>
                      <a:r>
                        <a:rPr lang="id-ID" sz="3200" dirty="0" err="1"/>
                        <a:t>Frequency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 err="1"/>
                        <a:t>Hz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3431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Predicted</a:t>
                      </a:r>
                      <a:r>
                        <a:rPr lang="id-ID" sz="3200" dirty="0"/>
                        <a:t> </a:t>
                      </a:r>
                      <a:r>
                        <a:rPr lang="id-ID" sz="3200" dirty="0" err="1"/>
                        <a:t>doppler</a:t>
                      </a:r>
                      <a:r>
                        <a:rPr lang="id-ID" sz="3200" dirty="0"/>
                        <a:t> </a:t>
                      </a:r>
                      <a:r>
                        <a:rPr lang="id-ID" sz="3200" dirty="0" err="1"/>
                        <a:t>frequency</a:t>
                      </a:r>
                      <a:r>
                        <a:rPr lang="id-ID" sz="3200" dirty="0"/>
                        <a:t> </a:t>
                      </a:r>
                      <a:r>
                        <a:rPr lang="id-ID" sz="3200" dirty="0" err="1"/>
                        <a:t>shift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 err="1"/>
                        <a:t>Hz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25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2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BAF344-6CCE-B053-2924-88057B9F2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08938"/>
              </p:ext>
            </p:extLst>
          </p:nvPr>
        </p:nvGraphicFramePr>
        <p:xfrm>
          <a:off x="2870200" y="60960"/>
          <a:ext cx="6828022" cy="673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897358517"/>
                    </a:ext>
                  </a:extLst>
                </a:gridCol>
                <a:gridCol w="3676405">
                  <a:extLst>
                    <a:ext uri="{9D8B030D-6E8A-4147-A177-3AD203B41FA5}">
                      <a16:colId xmlns:a16="http://schemas.microsoft.com/office/drawing/2014/main" val="2545360332"/>
                    </a:ext>
                  </a:extLst>
                </a:gridCol>
                <a:gridCol w="2357232">
                  <a:extLst>
                    <a:ext uri="{9D8B030D-6E8A-4147-A177-3AD203B41FA5}">
                      <a16:colId xmlns:a16="http://schemas.microsoft.com/office/drawing/2014/main" val="396255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No.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Spesification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Description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USRP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B210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2.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Carrier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Frequency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3100 </a:t>
                      </a:r>
                      <a:r>
                        <a:rPr lang="id-ID" sz="2800" dirty="0" err="1"/>
                        <a:t>MHz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8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3.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Bandwidth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50 </a:t>
                      </a:r>
                      <a:r>
                        <a:rPr lang="id-ID" sz="2800" dirty="0" err="1"/>
                        <a:t>MHz</a:t>
                      </a:r>
                      <a:endParaRPr lang="id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9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4.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Sampling </a:t>
                      </a:r>
                      <a:r>
                        <a:rPr lang="id-ID" sz="2800" dirty="0" err="1"/>
                        <a:t>Frequency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30 </a:t>
                      </a:r>
                      <a:r>
                        <a:rPr lang="id-ID" sz="2800" dirty="0" err="1"/>
                        <a:t>MHz</a:t>
                      </a:r>
                      <a:endParaRPr lang="id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5.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Modulation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Triangular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4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6.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Range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145,16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7.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Range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12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8.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Velocity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15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9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9.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Velocity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6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10.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Time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1613 µs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1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11.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Rate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0,031 </a:t>
                      </a:r>
                      <a:r>
                        <a:rPr lang="id-ID" sz="2800" dirty="0" err="1"/>
                        <a:t>MHz</a:t>
                      </a:r>
                      <a:r>
                        <a:rPr lang="id-ID" sz="2800" dirty="0"/>
                        <a:t>/µs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5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12.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Frame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Duration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48 </a:t>
                      </a:r>
                      <a:r>
                        <a:rPr lang="id-ID" sz="2800" dirty="0" err="1"/>
                        <a:t>ms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698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709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BAF344-6CCE-B053-2924-88057B9F2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21681"/>
              </p:ext>
            </p:extLst>
          </p:nvPr>
        </p:nvGraphicFramePr>
        <p:xfrm>
          <a:off x="2870200" y="60960"/>
          <a:ext cx="6828022" cy="673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897358517"/>
                    </a:ext>
                  </a:extLst>
                </a:gridCol>
                <a:gridCol w="3676405">
                  <a:extLst>
                    <a:ext uri="{9D8B030D-6E8A-4147-A177-3AD203B41FA5}">
                      <a16:colId xmlns:a16="http://schemas.microsoft.com/office/drawing/2014/main" val="2545360332"/>
                    </a:ext>
                  </a:extLst>
                </a:gridCol>
                <a:gridCol w="2357232">
                  <a:extLst>
                    <a:ext uri="{9D8B030D-6E8A-4147-A177-3AD203B41FA5}">
                      <a16:colId xmlns:a16="http://schemas.microsoft.com/office/drawing/2014/main" val="396255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No.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Spesification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Description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USRP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B210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2.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Carrier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Frequency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3100 </a:t>
                      </a:r>
                      <a:r>
                        <a:rPr lang="id-ID" sz="2800" dirty="0" err="1"/>
                        <a:t>MHz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8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3.</a:t>
                      </a:r>
                      <a:endParaRPr lang="en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Bandwidth</a:t>
                      </a:r>
                      <a:endParaRPr lang="en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50 </a:t>
                      </a:r>
                      <a:r>
                        <a:rPr lang="id-ID" sz="2800" dirty="0" err="1"/>
                        <a:t>MHz</a:t>
                      </a:r>
                      <a:endParaRPr lang="id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89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4.</a:t>
                      </a:r>
                      <a:endParaRPr lang="en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Sampling </a:t>
                      </a:r>
                      <a:r>
                        <a:rPr lang="id-ID" sz="2800" dirty="0" err="1"/>
                        <a:t>Frequency</a:t>
                      </a:r>
                      <a:endParaRPr lang="en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30 </a:t>
                      </a:r>
                      <a:r>
                        <a:rPr lang="id-ID" sz="2800" dirty="0" err="1"/>
                        <a:t>MHz</a:t>
                      </a:r>
                      <a:endParaRPr lang="id-ID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5.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Modulation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Triangular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4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6.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Range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145,16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7.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Range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12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8.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Velocity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15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9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9.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Velocity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6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10.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Time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1613 µs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1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11.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Rate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0,031 </a:t>
                      </a:r>
                      <a:r>
                        <a:rPr lang="id-ID" sz="2800" dirty="0" err="1"/>
                        <a:t>MHz</a:t>
                      </a:r>
                      <a:r>
                        <a:rPr lang="id-ID" sz="2800" dirty="0"/>
                        <a:t>/µs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5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12.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Frame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Duration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48 </a:t>
                      </a:r>
                      <a:r>
                        <a:rPr lang="id-ID" sz="2800" dirty="0" err="1"/>
                        <a:t>ms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698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86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 parking lot&#10;&#10;Description automatically generated">
            <a:extLst>
              <a:ext uri="{FF2B5EF4-FFF2-40B4-BE49-F238E27FC236}">
                <a16:creationId xmlns:a16="http://schemas.microsoft.com/office/drawing/2014/main" id="{18C48318-1CEA-76A7-27B8-FB61386B4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22" y="963716"/>
            <a:ext cx="6873836" cy="49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9E61E-1AA8-8E39-B8BA-69C8EB46F082}"/>
              </a:ext>
            </a:extLst>
          </p:cNvPr>
          <p:cNvSpPr txBox="1"/>
          <p:nvPr/>
        </p:nvSpPr>
        <p:spPr>
          <a:xfrm>
            <a:off x="3782797" y="255830"/>
            <a:ext cx="500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Site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99510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569E4-0BBE-3BD1-D00C-A4A1F53B945D}"/>
              </a:ext>
            </a:extLst>
          </p:cNvPr>
          <p:cNvSpPr txBox="1"/>
          <p:nvPr/>
        </p:nvSpPr>
        <p:spPr>
          <a:xfrm>
            <a:off x="3876039" y="406400"/>
            <a:ext cx="5671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Scheme</a:t>
            </a:r>
            <a:endParaRPr lang="en-ID" sz="4000" dirty="0"/>
          </a:p>
        </p:txBody>
      </p:sp>
      <p:pic>
        <p:nvPicPr>
          <p:cNvPr id="6" name="Picture 5" descr="A red car with a black line&#10;&#10;Description automatically generated">
            <a:extLst>
              <a:ext uri="{FF2B5EF4-FFF2-40B4-BE49-F238E27FC236}">
                <a16:creationId xmlns:a16="http://schemas.microsoft.com/office/drawing/2014/main" id="{374A48AF-2E73-A913-C651-142E76C3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1" y="1611652"/>
            <a:ext cx="9991957" cy="36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1A7ED23-DB6C-3595-6B97-347D3318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144766"/>
            <a:ext cx="6908800" cy="518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569E4-0BBE-3BD1-D00C-A4A1F53B945D}"/>
              </a:ext>
            </a:extLst>
          </p:cNvPr>
          <p:cNvSpPr txBox="1"/>
          <p:nvPr/>
        </p:nvSpPr>
        <p:spPr>
          <a:xfrm>
            <a:off x="3627119" y="365760"/>
            <a:ext cx="6716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Configuration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411997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BE34D-C3A0-5C82-9868-05CDD649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32" y="1602415"/>
            <a:ext cx="2867425" cy="2819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E8E20-22D3-974E-B90F-8B087FF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3" y="1716244"/>
            <a:ext cx="2705478" cy="274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32F58-0DE9-F807-764F-5F59D095BAFD}"/>
              </a:ext>
            </a:extLst>
          </p:cNvPr>
          <p:cNvSpPr txBox="1"/>
          <p:nvPr/>
        </p:nvSpPr>
        <p:spPr>
          <a:xfrm>
            <a:off x="2939970" y="428263"/>
            <a:ext cx="6030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err="1"/>
              <a:t>Predicted</a:t>
            </a:r>
            <a:r>
              <a:rPr lang="id-ID" sz="4400" dirty="0"/>
              <a:t> </a:t>
            </a:r>
            <a:r>
              <a:rPr lang="id-ID" sz="4400" dirty="0" err="1"/>
              <a:t>Value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33974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57C97-97F9-44B3-0CFD-AB9E87FECE3E}"/>
              </a:ext>
            </a:extLst>
          </p:cNvPr>
          <p:cNvSpPr txBox="1"/>
          <p:nvPr/>
        </p:nvSpPr>
        <p:spPr>
          <a:xfrm>
            <a:off x="4368800" y="426720"/>
            <a:ext cx="455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/>
              <a:t>Contribution</a:t>
            </a:r>
            <a:endParaRPr lang="en-ID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E2EF-6E04-D1B6-34E4-225D25E2B462}"/>
              </a:ext>
            </a:extLst>
          </p:cNvPr>
          <p:cNvSpPr txBox="1"/>
          <p:nvPr/>
        </p:nvSpPr>
        <p:spPr>
          <a:xfrm>
            <a:off x="558800" y="1656080"/>
            <a:ext cx="11003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 err="1"/>
              <a:t>Test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accuracy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FMCW Radar </a:t>
            </a:r>
            <a:r>
              <a:rPr lang="id-ID" sz="3600" dirty="0" err="1"/>
              <a:t>design</a:t>
            </a:r>
            <a:r>
              <a:rPr lang="id-ID" sz="3600" dirty="0"/>
              <a:t> </a:t>
            </a:r>
            <a:r>
              <a:rPr lang="id-ID" sz="3600" dirty="0" err="1"/>
              <a:t>with</a:t>
            </a:r>
            <a:r>
              <a:rPr lang="id-ID" sz="3600" dirty="0"/>
              <a:t> </a:t>
            </a:r>
            <a:r>
              <a:rPr lang="id-ID" sz="3600" dirty="0" err="1"/>
              <a:t>GNURadio</a:t>
            </a:r>
            <a:r>
              <a:rPr lang="id-ID" sz="3600" dirty="0"/>
              <a:t>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implemented</a:t>
            </a:r>
            <a:r>
              <a:rPr lang="id-ID" sz="3600" dirty="0"/>
              <a:t> in B210 USRP </a:t>
            </a:r>
            <a:r>
              <a:rPr lang="id-ID" sz="3600" dirty="0" err="1"/>
              <a:t>to</a:t>
            </a:r>
            <a:r>
              <a:rPr lang="id-ID" sz="3600" dirty="0"/>
              <a:t> </a:t>
            </a:r>
            <a:r>
              <a:rPr lang="id-ID" sz="3600" dirty="0" err="1"/>
              <a:t>detect</a:t>
            </a:r>
            <a:r>
              <a:rPr lang="id-ID" sz="3600" dirty="0"/>
              <a:t>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objet</a:t>
            </a:r>
            <a:endParaRPr lang="id-ID" sz="3600" dirty="0"/>
          </a:p>
          <a:p>
            <a:endParaRPr lang="id-ID" sz="3600" dirty="0"/>
          </a:p>
          <a:p>
            <a:r>
              <a:rPr lang="id-ID" sz="3600" dirty="0"/>
              <a:t>As a </a:t>
            </a:r>
            <a:r>
              <a:rPr lang="id-ID" sz="3600" dirty="0" err="1"/>
              <a:t>reference</a:t>
            </a:r>
            <a:r>
              <a:rPr lang="id-ID" sz="3600" dirty="0"/>
              <a:t> </a:t>
            </a:r>
            <a:r>
              <a:rPr lang="id-ID" sz="3600" dirty="0" err="1"/>
              <a:t>on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implementation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FMCW Radar </a:t>
            </a:r>
            <a:r>
              <a:rPr lang="id-ID" sz="3600" dirty="0" err="1"/>
              <a:t>using</a:t>
            </a:r>
            <a:r>
              <a:rPr lang="id-ID" sz="3600" dirty="0"/>
              <a:t> B210 USRP</a:t>
            </a:r>
          </a:p>
        </p:txBody>
      </p:sp>
    </p:spTree>
    <p:extLst>
      <p:ext uri="{BB962C8B-B14F-4D97-AF65-F5344CB8AC3E}">
        <p14:creationId xmlns:p14="http://schemas.microsoft.com/office/powerpoint/2010/main" val="194697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nsing Technology">
            <a:extLst>
              <a:ext uri="{FF2B5EF4-FFF2-40B4-BE49-F238E27FC236}">
                <a16:creationId xmlns:a16="http://schemas.microsoft.com/office/drawing/2014/main" id="{656CBBCA-9EE5-BF2D-61A3-165486C3D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8" y="1183311"/>
            <a:ext cx="4802814" cy="3201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A63EF-F2F9-4B8E-B161-E03B52A0367C}"/>
              </a:ext>
            </a:extLst>
          </p:cNvPr>
          <p:cNvSpPr txBox="1"/>
          <p:nvPr/>
        </p:nvSpPr>
        <p:spPr>
          <a:xfrm>
            <a:off x="603191" y="4751334"/>
            <a:ext cx="105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Sensing</a:t>
            </a:r>
            <a:r>
              <a:rPr lang="id-ID" sz="4000" dirty="0"/>
              <a:t> The World </a:t>
            </a:r>
            <a:r>
              <a:rPr lang="id-ID" sz="4000" dirty="0" err="1"/>
              <a:t>Through</a:t>
            </a:r>
            <a:r>
              <a:rPr lang="id-ID" sz="4000" dirty="0"/>
              <a:t> Sensor Technology</a:t>
            </a:r>
            <a:endParaRPr lang="en-ID" sz="4000" dirty="0"/>
          </a:p>
        </p:txBody>
      </p:sp>
      <p:pic>
        <p:nvPicPr>
          <p:cNvPr id="3" name="Picture 2" descr="A screenshot of a car driving on a road&#10;&#10;Description automatically generated">
            <a:extLst>
              <a:ext uri="{FF2B5EF4-FFF2-40B4-BE49-F238E27FC236}">
                <a16:creationId xmlns:a16="http://schemas.microsoft.com/office/drawing/2014/main" id="{87AF93EF-E26B-1157-D234-B092AFB9C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" y="1183311"/>
            <a:ext cx="6199512" cy="32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89FCBDDE-FC33-3948-B146-D1CF0092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9" r="10049"/>
          <a:stretch>
            <a:fillRect/>
          </a:stretch>
        </p:blipFill>
        <p:spPr>
          <a:xfrm>
            <a:off x="4351079" y="2990972"/>
            <a:ext cx="3200400" cy="3200400"/>
          </a:xfrm>
          <a:prstGeom prst="ellipse">
            <a:avLst/>
          </a:prstGeom>
          <a:blipFill dpi="0" rotWithShape="1">
            <a:blip r:embed="rId3">
              <a:alphaModFix amt="39000"/>
            </a:blip>
            <a:srcRect/>
            <a:stretch>
              <a:fillRect/>
            </a:stretch>
          </a:blipFill>
        </p:spPr>
      </p:pic>
      <p:pic>
        <p:nvPicPr>
          <p:cNvPr id="8" name="Picture 7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7897D74D-80B0-2F83-EAE9-EC428B951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90" y="455413"/>
            <a:ext cx="4061336" cy="2300390"/>
          </a:xfrm>
          <a:prstGeom prst="rect">
            <a:avLst/>
          </a:prstGeom>
        </p:spPr>
      </p:pic>
      <p:pic>
        <p:nvPicPr>
          <p:cNvPr id="6" name="Picture 5" descr="A black and orange logo&#10;&#10;Description automatically generated">
            <a:extLst>
              <a:ext uri="{FF2B5EF4-FFF2-40B4-BE49-F238E27FC236}">
                <a16:creationId xmlns:a16="http://schemas.microsoft.com/office/drawing/2014/main" id="{03F2EAF0-3D16-67CF-0A09-DB1E6C164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35" y="666628"/>
            <a:ext cx="4687040" cy="1339154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2D449CA2-0AF9-F444-571D-FED8BFB891BF}"/>
              </a:ext>
            </a:extLst>
          </p:cNvPr>
          <p:cNvSpPr/>
          <p:nvPr/>
        </p:nvSpPr>
        <p:spPr>
          <a:xfrm>
            <a:off x="4970817" y="666628"/>
            <a:ext cx="1960924" cy="187796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3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5733-A0B9-D822-642B-31A5403B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Primary </a:t>
            </a:r>
            <a:r>
              <a:rPr lang="id-ID" sz="6000" b="1" dirty="0"/>
              <a:t>G</a:t>
            </a:r>
            <a:r>
              <a:rPr lang="en-US" sz="6000" b="1" dirty="0" err="1"/>
              <a:t>oals</a:t>
            </a:r>
            <a:endParaRPr lang="en-ID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296C-11B2-08C7-F6FB-A615B582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/>
              <a:t>To Design FMCW Radar </a:t>
            </a:r>
            <a:r>
              <a:rPr lang="id-ID" sz="3600" dirty="0" err="1"/>
              <a:t>system</a:t>
            </a:r>
            <a:r>
              <a:rPr lang="id-ID" sz="3600" dirty="0"/>
              <a:t> </a:t>
            </a:r>
            <a:r>
              <a:rPr lang="id-ID" sz="3600" dirty="0" err="1"/>
              <a:t>based</a:t>
            </a:r>
            <a:r>
              <a:rPr lang="id-ID" sz="3600" dirty="0"/>
              <a:t> </a:t>
            </a:r>
            <a:r>
              <a:rPr lang="id-ID" sz="3600" dirty="0" err="1"/>
              <a:t>on</a:t>
            </a:r>
            <a:r>
              <a:rPr lang="id-ID" sz="3600" dirty="0"/>
              <a:t> USRP B210 </a:t>
            </a:r>
            <a:r>
              <a:rPr lang="id-ID" sz="3600" dirty="0" err="1"/>
              <a:t>with</a:t>
            </a:r>
            <a:r>
              <a:rPr lang="id-ID" sz="3600" dirty="0"/>
              <a:t> </a:t>
            </a:r>
            <a:r>
              <a:rPr lang="id-ID" sz="3600" dirty="0" err="1"/>
              <a:t>GNURadio</a:t>
            </a:r>
            <a:r>
              <a:rPr lang="id-ID" sz="3600" dirty="0"/>
              <a:t>.</a:t>
            </a:r>
            <a:endParaRPr lang="en-US" sz="3600" dirty="0"/>
          </a:p>
          <a:p>
            <a:pPr marL="0" indent="0">
              <a:buNone/>
            </a:pPr>
            <a:r>
              <a:rPr lang="id-ID" sz="3600" dirty="0"/>
              <a:t>To </a:t>
            </a:r>
            <a:r>
              <a:rPr lang="id-ID" sz="3600" dirty="0" err="1"/>
              <a:t>assess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detection</a:t>
            </a:r>
            <a:r>
              <a:rPr lang="id-ID" sz="3600" dirty="0"/>
              <a:t>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object</a:t>
            </a:r>
            <a:r>
              <a:rPr lang="id-ID" sz="3600" dirty="0"/>
              <a:t> </a:t>
            </a:r>
            <a:r>
              <a:rPr lang="id-ID" sz="3600" dirty="0" err="1"/>
              <a:t>from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designed</a:t>
            </a:r>
            <a:r>
              <a:rPr lang="id-ID" sz="3600" dirty="0"/>
              <a:t> </a:t>
            </a:r>
            <a:r>
              <a:rPr lang="id-ID" sz="3600" dirty="0" err="1"/>
              <a:t>system</a:t>
            </a:r>
            <a:r>
              <a:rPr lang="id-ID" sz="3600" dirty="0"/>
              <a:t>.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To know the accuracy of detect</a:t>
            </a:r>
            <a:r>
              <a:rPr lang="id-ID" sz="3600" dirty="0"/>
              <a:t>ion,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object</a:t>
            </a:r>
            <a:r>
              <a:rPr lang="id-ID" sz="3600" dirty="0"/>
              <a:t> </a:t>
            </a:r>
            <a:r>
              <a:rPr lang="id-ID" sz="3600" dirty="0" err="1"/>
              <a:t>from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designed</a:t>
            </a:r>
            <a:r>
              <a:rPr lang="id-ID" sz="3600" dirty="0"/>
              <a:t> </a:t>
            </a:r>
            <a:r>
              <a:rPr lang="id-ID" sz="3600" dirty="0" err="1"/>
              <a:t>system</a:t>
            </a:r>
            <a:r>
              <a:rPr lang="id-ID" sz="3600" dirty="0"/>
              <a:t>.</a:t>
            </a:r>
            <a:endParaRPr lang="en-US" sz="3600" dirty="0"/>
          </a:p>
          <a:p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63720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04DE05-73ED-4C83-35A9-E16AABAC2D40}"/>
              </a:ext>
            </a:extLst>
          </p:cNvPr>
          <p:cNvSpPr txBox="1"/>
          <p:nvPr/>
        </p:nvSpPr>
        <p:spPr>
          <a:xfrm>
            <a:off x="599767" y="530942"/>
            <a:ext cx="650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RAdio</a:t>
            </a:r>
            <a:r>
              <a:rPr lang="id-ID" sz="4000" dirty="0"/>
              <a:t> </a:t>
            </a:r>
            <a:r>
              <a:rPr lang="en-GB" sz="4000" dirty="0"/>
              <a:t>Detection</a:t>
            </a:r>
            <a:r>
              <a:rPr lang="id-ID" sz="4000" dirty="0"/>
              <a:t> </a:t>
            </a:r>
            <a:r>
              <a:rPr lang="en-GB" sz="4000" dirty="0"/>
              <a:t>And</a:t>
            </a:r>
            <a:r>
              <a:rPr lang="id-ID" sz="4000" dirty="0"/>
              <a:t> </a:t>
            </a:r>
            <a:r>
              <a:rPr lang="id-ID" sz="4000" dirty="0" err="1"/>
              <a:t>Ranging</a:t>
            </a:r>
            <a:endParaRPr lang="en-ID" sz="4000" dirty="0"/>
          </a:p>
        </p:txBody>
      </p:sp>
      <p:pic>
        <p:nvPicPr>
          <p:cNvPr id="3" name="Picture 2" descr="Several towers on a field&#10;&#10;Description automatically generated">
            <a:extLst>
              <a:ext uri="{FF2B5EF4-FFF2-40B4-BE49-F238E27FC236}">
                <a16:creationId xmlns:a16="http://schemas.microsoft.com/office/drawing/2014/main" id="{0C9F430E-8AF3-6738-BCBA-CBD81963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20" y="2153024"/>
            <a:ext cx="6230824" cy="3461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27EAB-A440-5F4E-A385-105CBB7814BB}"/>
              </a:ext>
            </a:extLst>
          </p:cNvPr>
          <p:cNvSpPr txBox="1"/>
          <p:nvPr/>
        </p:nvSpPr>
        <p:spPr>
          <a:xfrm>
            <a:off x="2432264" y="5614593"/>
            <a:ext cx="424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Chain Home at RAF Poling, West Sussex</a:t>
            </a:r>
            <a:endParaRPr lang="en-ID" dirty="0"/>
          </a:p>
        </p:txBody>
      </p:sp>
      <p:pic>
        <p:nvPicPr>
          <p:cNvPr id="8" name="Picture 7" descr="A tall tower with clouds in the background&#10;&#10;Description automatically generated">
            <a:extLst>
              <a:ext uri="{FF2B5EF4-FFF2-40B4-BE49-F238E27FC236}">
                <a16:creationId xmlns:a16="http://schemas.microsoft.com/office/drawing/2014/main" id="{3B48AB7B-64AB-3423-ADB3-297D5007F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01" y="1356237"/>
            <a:ext cx="3576604" cy="47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1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nife and arrows&#10;&#10;Description automatically generated">
            <a:extLst>
              <a:ext uri="{FF2B5EF4-FFF2-40B4-BE49-F238E27FC236}">
                <a16:creationId xmlns:a16="http://schemas.microsoft.com/office/drawing/2014/main" id="{E1001069-875C-9785-B7F8-CF3E92AF5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12" y="811550"/>
            <a:ext cx="4886633" cy="2258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F426B-AE1A-B0AA-9B6C-D51E5F5DD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80" y="3070167"/>
            <a:ext cx="4410075" cy="24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adio waveform&#10;&#10;Description automatically generated">
            <a:extLst>
              <a:ext uri="{FF2B5EF4-FFF2-40B4-BE49-F238E27FC236}">
                <a16:creationId xmlns:a16="http://schemas.microsoft.com/office/drawing/2014/main" id="{92BC681C-618E-FDC7-78DE-7C3F9CEE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4" y="920163"/>
            <a:ext cx="8038532" cy="3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1C3F3-6875-8145-CBDF-03EAC5BBE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00" y="925950"/>
            <a:ext cx="7904599" cy="2987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93451A-62BE-F39E-E0F5-8FFFCD7F0C36}"/>
                  </a:ext>
                </a:extLst>
              </p:cNvPr>
              <p:cNvSpPr txBox="1"/>
              <p:nvPr/>
            </p:nvSpPr>
            <p:spPr>
              <a:xfrm>
                <a:off x="4962025" y="4603529"/>
                <a:ext cx="2630391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d-ID" sz="3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d-ID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d-ID" sz="3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id-ID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d-ID" sz="3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93451A-62BE-F39E-E0F5-8FFFCD7F0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025" y="4603529"/>
                <a:ext cx="2630391" cy="103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60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724</Words>
  <Application>Microsoft Office PowerPoint</Application>
  <PresentationFormat>Widescreen</PresentationFormat>
  <Paragraphs>227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Cambria</vt:lpstr>
      <vt:lpstr>Cambria Math</vt:lpstr>
      <vt:lpstr>Constantia</vt:lpstr>
      <vt:lpstr>Office Theme</vt:lpstr>
      <vt:lpstr>Design of FMCW Radar Based on Software Defined Radio with GNURadio for Detection, Range Estimation, and Velocity of an Object</vt:lpstr>
      <vt:lpstr>Outline</vt:lpstr>
      <vt:lpstr>PowerPoint Presentation</vt:lpstr>
      <vt:lpstr>PowerPoint Presentation</vt:lpstr>
      <vt:lpstr>Primary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BIMA PANCARA HARYONO PUTRA</dc:creator>
  <cp:lastModifiedBy>BIMA PANCARA HARYONO PUTRA</cp:lastModifiedBy>
  <cp:revision>9</cp:revision>
  <dcterms:created xsi:type="dcterms:W3CDTF">2024-06-03T11:40:31Z</dcterms:created>
  <dcterms:modified xsi:type="dcterms:W3CDTF">2024-06-05T04:02:18Z</dcterms:modified>
</cp:coreProperties>
</file>